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1ED62DA-4686-4203-A31B-B90575304D7E}">
  <a:tblStyle styleId="{01ED62DA-4686-4203-A31B-B90575304D7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gif"/><Relationship Id="rId4" Type="http://schemas.openxmlformats.org/officeDocument/2006/relationships/image" Target="../media/image01.png"/><Relationship Id="rId5" Type="http://schemas.openxmlformats.org/officeDocument/2006/relationships/image" Target="../media/image30.png"/><Relationship Id="rId6" Type="http://schemas.openxmlformats.org/officeDocument/2006/relationships/image" Target="../media/image36.gif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21.png"/><Relationship Id="rId21" Type="http://schemas.openxmlformats.org/officeDocument/2006/relationships/image" Target="../media/image19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9" Type="http://schemas.openxmlformats.org/officeDocument/2006/relationships/image" Target="../media/image09.png"/><Relationship Id="rId26" Type="http://schemas.openxmlformats.org/officeDocument/2006/relationships/image" Target="../media/image27.png"/><Relationship Id="rId25" Type="http://schemas.openxmlformats.org/officeDocument/2006/relationships/image" Target="../media/image29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5" Type="http://schemas.openxmlformats.org/officeDocument/2006/relationships/image" Target="../media/image08.png"/><Relationship Id="rId6" Type="http://schemas.openxmlformats.org/officeDocument/2006/relationships/image" Target="../media/image06.png"/><Relationship Id="rId29" Type="http://schemas.openxmlformats.org/officeDocument/2006/relationships/image" Target="../media/image24.png"/><Relationship Id="rId7" Type="http://schemas.openxmlformats.org/officeDocument/2006/relationships/image" Target="../media/image04.png"/><Relationship Id="rId8" Type="http://schemas.openxmlformats.org/officeDocument/2006/relationships/image" Target="../media/image05.png"/><Relationship Id="rId31" Type="http://schemas.openxmlformats.org/officeDocument/2006/relationships/image" Target="../media/image35.png"/><Relationship Id="rId30" Type="http://schemas.openxmlformats.org/officeDocument/2006/relationships/image" Target="../media/image28.png"/><Relationship Id="rId11" Type="http://schemas.openxmlformats.org/officeDocument/2006/relationships/image" Target="../media/image12.png"/><Relationship Id="rId10" Type="http://schemas.openxmlformats.org/officeDocument/2006/relationships/image" Target="../media/image07.png"/><Relationship Id="rId32" Type="http://schemas.openxmlformats.org/officeDocument/2006/relationships/image" Target="../media/image31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3.png"/><Relationship Id="rId14" Type="http://schemas.openxmlformats.org/officeDocument/2006/relationships/image" Target="../media/image18.png"/><Relationship Id="rId17" Type="http://schemas.openxmlformats.org/officeDocument/2006/relationships/image" Target="../media/image14.png"/><Relationship Id="rId16" Type="http://schemas.openxmlformats.org/officeDocument/2006/relationships/image" Target="../media/image16.png"/><Relationship Id="rId19" Type="http://schemas.openxmlformats.org/officeDocument/2006/relationships/image" Target="../media/image17.png"/><Relationship Id="rId1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1562251" y="35242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5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 Concurrent Implementation for Genetic Algorithms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1551583" y="3962400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Knowles (knowlen@wwu.edu)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Western Washington University</a:t>
            </a:r>
          </a:p>
        </p:txBody>
      </p:sp>
      <p:pic>
        <p:nvPicPr>
          <p:cNvPr descr="good_training.gif"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241" y="3155775"/>
            <a:ext cx="476100" cy="4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 rot="10800000">
            <a:off x="8136516" y="1695573"/>
            <a:ext cx="19454" cy="1439065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31538F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27" name="Shape 327"/>
          <p:cNvSpPr txBox="1"/>
          <p:nvPr/>
        </p:nvSpPr>
        <p:spPr>
          <a:xfrm>
            <a:off x="6715528" y="3124200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Replacing parents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8146250" y="3529433"/>
            <a:ext cx="1" cy="311447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31538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9" name="Shape 329"/>
          <p:cNvCxnSpPr/>
          <p:nvPr/>
        </p:nvCxnSpPr>
        <p:spPr>
          <a:xfrm>
            <a:off x="9572770" y="1072154"/>
            <a:ext cx="359925" cy="505947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31538F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30" name="Shape 330"/>
          <p:cNvCxnSpPr/>
          <p:nvPr/>
        </p:nvCxnSpPr>
        <p:spPr>
          <a:xfrm flipH="1">
            <a:off x="9164008" y="3218590"/>
            <a:ext cx="1089498" cy="554573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31538F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31" name="Shape 331"/>
          <p:cNvSpPr txBox="1"/>
          <p:nvPr/>
        </p:nvSpPr>
        <p:spPr>
          <a:xfrm>
            <a:off x="5773307" y="6010275"/>
            <a:ext cx="423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child has a small chance to mutate in some random way: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grpSp>
        <p:nvGrpSpPr>
          <p:cNvPr id="332" name="Shape 332"/>
          <p:cNvGrpSpPr/>
          <p:nvPr/>
        </p:nvGrpSpPr>
        <p:grpSpPr>
          <a:xfrm>
            <a:off x="1596172" y="2029064"/>
            <a:ext cx="1410900" cy="1959715"/>
            <a:chOff x="519743" y="239"/>
            <a:chExt cx="1410900" cy="1959715"/>
          </a:xfrm>
        </p:grpSpPr>
        <p:sp>
          <p:nvSpPr>
            <p:cNvPr id="333" name="Shape 333"/>
            <p:cNvSpPr/>
            <p:nvPr/>
          </p:nvSpPr>
          <p:spPr>
            <a:xfrm>
              <a:off x="519743" y="238"/>
              <a:ext cx="1410900" cy="78389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542702" y="23198"/>
              <a:ext cx="1364999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335" name="Shape 335"/>
            <p:cNvSpPr/>
            <p:nvPr/>
          </p:nvSpPr>
          <p:spPr>
            <a:xfrm rot="5400000">
              <a:off x="1078203" y="803707"/>
              <a:ext cx="294000" cy="352800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1119408" y="833107"/>
              <a:ext cx="211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519743" y="1176054"/>
              <a:ext cx="1410900" cy="783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 txBox="1"/>
            <p:nvPr/>
          </p:nvSpPr>
          <p:spPr>
            <a:xfrm>
              <a:off x="542702" y="1199012"/>
              <a:ext cx="1364999" cy="73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339" name="Shape 339"/>
          <p:cNvGrpSpPr/>
          <p:nvPr/>
        </p:nvGrpSpPr>
        <p:grpSpPr>
          <a:xfrm>
            <a:off x="599800" y="3064458"/>
            <a:ext cx="3410705" cy="2482335"/>
            <a:chOff x="1514288" y="-126416"/>
            <a:chExt cx="3410705" cy="2482335"/>
          </a:xfrm>
        </p:grpSpPr>
        <p:sp>
          <p:nvSpPr>
            <p:cNvPr id="340" name="Shape 340"/>
            <p:cNvSpPr/>
            <p:nvPr/>
          </p:nvSpPr>
          <p:spPr>
            <a:xfrm>
              <a:off x="2048328" y="-126416"/>
              <a:ext cx="2342700" cy="234270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402141" y="611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 txBox="1"/>
            <p:nvPr/>
          </p:nvSpPr>
          <p:spPr>
            <a:xfrm>
              <a:off x="2442048" y="40517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3289994" y="1538419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3329900" y="1578325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1514288" y="1538419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554195" y="1578325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347" name="Shape 347"/>
          <p:cNvSpPr/>
          <p:nvPr/>
        </p:nvSpPr>
        <p:spPr>
          <a:xfrm>
            <a:off x="589656" y="4743450"/>
            <a:ext cx="1704000" cy="79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Crossover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Mutation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49" name="Shape 349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356" name="Shape 356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142163" y="447675"/>
            <a:ext cx="296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9221096" y="1687791"/>
            <a:ext cx="2743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 pseudo random set of candidates from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biased towards higher evaluation scores 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6830347" y="3910200"/>
            <a:ext cx="2743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random bit mask of length len(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apply 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mask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XOR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(mask)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two "parent" candidates and sum them to create two "child" candidates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9573556" y="3915132"/>
            <a:ext cx="2743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Eg; mask = [0,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5, 3, 7, 1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P2 = [6, 8, 2, 4]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C1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8,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4]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 C2 = [6,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C1 =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8,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Need for Concurrency </a:t>
            </a:r>
          </a:p>
        </p:txBody>
      </p:sp>
      <p:grpSp>
        <p:nvGrpSpPr>
          <p:cNvPr id="368" name="Shape 368"/>
          <p:cNvGrpSpPr/>
          <p:nvPr/>
        </p:nvGrpSpPr>
        <p:grpSpPr>
          <a:xfrm>
            <a:off x="1599513" y="2033319"/>
            <a:ext cx="1410977" cy="1959691"/>
            <a:chOff x="519743" y="239"/>
            <a:chExt cx="1410977" cy="1959691"/>
          </a:xfrm>
        </p:grpSpPr>
        <p:sp>
          <p:nvSpPr>
            <p:cNvPr id="369" name="Shape 369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371" name="Shape 371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599888" y="3064256"/>
            <a:ext cx="3410670" cy="2482317"/>
            <a:chOff x="1514288" y="-126416"/>
            <a:chExt cx="3410670" cy="2482317"/>
          </a:xfrm>
        </p:grpSpPr>
        <p:sp>
          <p:nvSpPr>
            <p:cNvPr id="376" name="Shape 376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383" name="Shape 383"/>
          <p:cNvSpPr/>
          <p:nvPr/>
        </p:nvSpPr>
        <p:spPr>
          <a:xfrm>
            <a:off x="1468875" y="3200400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868178" y="1917700"/>
            <a:ext cx="27431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can take seconds, hours, or days depending on the problem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4975973" y="3638825"/>
            <a:ext cx="6245099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Many problems have very large evaluation times. 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Need to evaluate on 100s or 1000s of candidate solutions at each iteration. 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Bayesian optimization or Simulated Annealing favored over Genetic Algs because of this (despite comparable precision). </a:t>
            </a:r>
          </a:p>
        </p:txBody>
      </p:sp>
      <p:cxnSp>
        <p:nvCxnSpPr>
          <p:cNvPr id="386" name="Shape 386"/>
          <p:cNvCxnSpPr/>
          <p:nvPr/>
        </p:nvCxnSpPr>
        <p:spPr>
          <a:xfrm flipH="1">
            <a:off x="3269300" y="2786212"/>
            <a:ext cx="873300" cy="463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Executive Summary </a:t>
            </a:r>
          </a:p>
        </p:txBody>
      </p:sp>
      <p:grpSp>
        <p:nvGrpSpPr>
          <p:cNvPr id="393" name="Shape 393"/>
          <p:cNvGrpSpPr/>
          <p:nvPr/>
        </p:nvGrpSpPr>
        <p:grpSpPr>
          <a:xfrm>
            <a:off x="1599513" y="2033319"/>
            <a:ext cx="1410977" cy="1959691"/>
            <a:chOff x="519743" y="239"/>
            <a:chExt cx="1410977" cy="1959691"/>
          </a:xfrm>
        </p:grpSpPr>
        <p:sp>
          <p:nvSpPr>
            <p:cNvPr id="394" name="Shape 394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396" name="Shape 396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599888" y="3064256"/>
            <a:ext cx="3410670" cy="2482317"/>
            <a:chOff x="1514288" y="-126416"/>
            <a:chExt cx="3410670" cy="2482317"/>
          </a:xfrm>
        </p:grpSpPr>
        <p:sp>
          <p:nvSpPr>
            <p:cNvPr id="401" name="Shape 401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408" name="Shape 408"/>
          <p:cNvSpPr/>
          <p:nvPr/>
        </p:nvSpPr>
        <p:spPr>
          <a:xfrm>
            <a:off x="1468875" y="3200400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4192114" y="2314575"/>
            <a:ext cx="6245156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implementation uses multiprocessing (because Python...) to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evaluations in parallel. 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5176800" y="4444050"/>
            <a:ext cx="617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apply the algorithm to the task of image approximation. Starting with a population of randomly generated NumPy arrays, and evolving towards a specified target image.  </a:t>
            </a:r>
          </a:p>
        </p:txBody>
      </p:sp>
      <p:pic>
        <p:nvPicPr>
          <p:cNvPr descr="good_training.gif"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0160" y="5794300"/>
            <a:ext cx="476100" cy="47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.png" id="412" name="Shape 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896" y="58037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5565350" y="317737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allows the algorithm to complete more </a:t>
            </a:r>
            <a:r>
              <a:rPr lang="en-US"/>
              <a:t>evaluations</a:t>
            </a:r>
            <a:r>
              <a:rPr lang="en-US"/>
              <a:t> per wallclock time, and allows it to scale with iterations (epochs) at a more reasonable rate. 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2075" y="5298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350" y="554657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lang="en-US">
                <a:solidFill>
                  <a:srgbClr val="2F5496"/>
                </a:solidFill>
              </a:rPr>
              <a:t>Results </a:t>
            </a:r>
            <a:r>
              <a:rPr lang="en-US" sz="3000">
                <a:solidFill>
                  <a:srgbClr val="2F5496"/>
                </a:solidFill>
              </a:rPr>
              <a:t>(Preliminary)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sdasda.png"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725"/>
            <a:ext cx="6858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Shape 423"/>
          <p:cNvGraphicFramePr/>
          <p:nvPr/>
        </p:nvGraphicFramePr>
        <p:xfrm>
          <a:off x="7264275" y="470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{01ED62DA-4686-4203-A31B-B90575304D7E}</a:tableStyleId>
              </a:tblPr>
              <a:tblGrid>
                <a:gridCol w="1085900"/>
                <a:gridCol w="1085900"/>
                <a:gridCol w="1085900"/>
                <a:gridCol w="1124600"/>
              </a:tblGrid>
              <a:tr h="7244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E06666"/>
                          </a:solidFill>
                        </a:rPr>
                        <a:t>26.930s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E06666"/>
                          </a:solidFill>
                        </a:rPr>
                        <a:t>49.678s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E06666"/>
                          </a:solidFill>
                        </a:rPr>
                        <a:t>53.150s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E06666"/>
                          </a:solidFill>
                        </a:rPr>
                        <a:t>1m43.949s</a:t>
                      </a:r>
                    </a:p>
                  </a:txBody>
                  <a:tcPr marT="91425" marB="91425" marR="91425" marL="91425"/>
                </a:tc>
              </a:tr>
              <a:tr h="7244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C78D8"/>
                          </a:solidFill>
                        </a:rPr>
                        <a:t>15.532s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C78D8"/>
                          </a:solidFill>
                        </a:rPr>
                        <a:t>24.156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C78D8"/>
                          </a:solidFill>
                        </a:rPr>
                        <a:t>30.727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C78D8"/>
                          </a:solidFill>
                        </a:rPr>
                        <a:t>47.233s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4" name="Shape 424"/>
          <p:cNvSpPr txBox="1"/>
          <p:nvPr/>
        </p:nvSpPr>
        <p:spPr>
          <a:xfrm>
            <a:off x="7235200" y="4323750"/>
            <a:ext cx="5571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Runtimes key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575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250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925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4587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73275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1950" y="7960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0625" y="78655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4250" y="78655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37875" y="7861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481500" y="7861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18575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0725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95925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8460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173275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66195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12810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59425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26550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037875" y="1328875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25650" y="235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627300" y="3170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221050" y="1908425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319325" y="1908425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9473300" y="1882000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627275" y="1944937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221050" y="3097575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19325" y="3097562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9473312" y="310287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lang="en-US">
                <a:solidFill>
                  <a:srgbClr val="2F5496"/>
                </a:solidFill>
              </a:rPr>
              <a:t>Next steps... 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648050" y="2118325"/>
            <a:ext cx="10601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Extend concurrent elements of the Python code with C++.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Experiment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over a wider range of hyperparameters.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Implement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different different selection &amp; replacement algorithms.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Look into distributed computing methods for larger problems (eg; dispatch concurrent evaluations to every computer on some cluster).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Apply to more practical domains.  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825" y="542200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4561200" y="2125500"/>
            <a:ext cx="1831500" cy="14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5646100" y="3925612"/>
            <a:ext cx="5571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/knowlen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575" y="36232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802637" y="5820325"/>
            <a:ext cx="1187124" cy="11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5">
            <a:alphaModFix amt="52999"/>
          </a:blip>
          <a:stretch>
            <a:fillRect/>
          </a:stretch>
        </p:blipFill>
        <p:spPr>
          <a:xfrm>
            <a:off x="119725" y="5944624"/>
            <a:ext cx="1481199" cy="7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4825" y="542200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Presentation Overview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overview 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for concurrency 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approximation results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Continued work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grpSp>
        <p:nvGrpSpPr>
          <p:cNvPr id="105" name="Shape 105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106" name="Shape 106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114" name="Shape 114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116" name="Shape 116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5C2E2"/>
                </a:gs>
                <a:gs pos="50000">
                  <a:srgbClr val="A8B8DF"/>
                </a:gs>
                <a:gs pos="100000">
                  <a:srgbClr val="90A0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sp>
        <p:nvSpPr>
          <p:cNvPr id="120" name="Shape 120"/>
          <p:cNvSpPr txBox="1"/>
          <p:nvPr/>
        </p:nvSpPr>
        <p:spPr>
          <a:xfrm>
            <a:off x="4686755" y="1962150"/>
            <a:ext cx="6018213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Mimics biological evolution and natural selection to evolve a population of "candidate solutions" towards 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global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optim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some underlying task or goal. 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grpSp>
        <p:nvGrpSpPr>
          <p:cNvPr id="127" name="Shape 127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128" name="Shape 128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130" name="Shape 130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5C2E2"/>
                </a:gs>
                <a:gs pos="50000">
                  <a:srgbClr val="A8B8DF"/>
                </a:gs>
                <a:gs pos="100000">
                  <a:srgbClr val="90A0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135" name="Shape 135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142" name="Shape 142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143" name="Shape 143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150" name="Shape 150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Shape 156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157" name="Shape 157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164" name="Shape 164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171" name="Shape 171"/>
          <p:cNvSpPr/>
          <p:nvPr/>
        </p:nvSpPr>
        <p:spPr>
          <a:xfrm>
            <a:off x="1471612" y="3203575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174" name="Shape 174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142163" y="447675"/>
            <a:ext cx="296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182" name="Shape 182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189" name="Shape 189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191" name="Shape 191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sp>
        <p:nvSpPr>
          <p:cNvPr id="195" name="Shape 19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grpSp>
        <p:nvGrpSpPr>
          <p:cNvPr id="196" name="Shape 196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197" name="Shape 197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204" name="Shape 204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7142163" y="447675"/>
            <a:ext cx="296717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212" name="Shape 212"/>
          <p:cNvSpPr/>
          <p:nvPr/>
        </p:nvSpPr>
        <p:spPr>
          <a:xfrm>
            <a:off x="2325028" y="4743450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9221096" y="1687791"/>
            <a:ext cx="274319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 pseudo random set of candidates from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biased towards higher evaluation scores 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968885" y="2091446"/>
            <a:ext cx="3184288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215" name="Shape 215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Shape 221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222" name="Shape 222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224" name="Shape 224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229" name="Shape 229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589656" y="4743450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Crossover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Mutation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7822497" y="3987750"/>
            <a:ext cx="2743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random bit mask of length len(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apply 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mask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XOR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(mask)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two "parent" candidates and sum them to create two "child" candidates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40" name="Shape 240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7142163" y="447675"/>
            <a:ext cx="296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9221096" y="1687791"/>
            <a:ext cx="2743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 pseudo random set of candidates from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biased towards higher evaluation scores 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249" name="Shape 249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Shape 255"/>
          <p:cNvGrpSpPr/>
          <p:nvPr/>
        </p:nvGrpSpPr>
        <p:grpSpPr>
          <a:xfrm>
            <a:off x="1596172" y="2029064"/>
            <a:ext cx="1410977" cy="1959691"/>
            <a:chOff x="519743" y="239"/>
            <a:chExt cx="1410977" cy="1959691"/>
          </a:xfrm>
        </p:grpSpPr>
        <p:sp>
          <p:nvSpPr>
            <p:cNvPr id="256" name="Shape 256"/>
            <p:cNvSpPr/>
            <p:nvPr/>
          </p:nvSpPr>
          <p:spPr>
            <a:xfrm>
              <a:off x="519743" y="239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542702" y="23197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258" name="Shape 258"/>
            <p:cNvSpPr/>
            <p:nvPr/>
          </p:nvSpPr>
          <p:spPr>
            <a:xfrm rot="5400000">
              <a:off x="1078255" y="803712"/>
              <a:ext cx="293953" cy="352743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1119408" y="833107"/>
              <a:ext cx="211646" cy="20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19743" y="1176054"/>
              <a:ext cx="1410977" cy="78387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 txBox="1"/>
            <p:nvPr/>
          </p:nvSpPr>
          <p:spPr>
            <a:xfrm>
              <a:off x="542702" y="1199012"/>
              <a:ext cx="1365058" cy="737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262" name="Shape 262"/>
          <p:cNvGrpSpPr/>
          <p:nvPr/>
        </p:nvGrpSpPr>
        <p:grpSpPr>
          <a:xfrm>
            <a:off x="599800" y="3064458"/>
            <a:ext cx="3410670" cy="2482317"/>
            <a:chOff x="1514288" y="-126416"/>
            <a:chExt cx="3410670" cy="2482317"/>
          </a:xfrm>
        </p:grpSpPr>
        <p:sp>
          <p:nvSpPr>
            <p:cNvPr id="263" name="Shape 263"/>
            <p:cNvSpPr/>
            <p:nvPr/>
          </p:nvSpPr>
          <p:spPr>
            <a:xfrm>
              <a:off x="2048328" y="-126416"/>
              <a:ext cx="2342590" cy="234259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402141" y="611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2442048" y="40517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3289994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3329900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1514288" y="1538419"/>
              <a:ext cx="1634965" cy="8174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1554195" y="1578325"/>
              <a:ext cx="1555153" cy="737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270" name="Shape 270"/>
          <p:cNvSpPr/>
          <p:nvPr/>
        </p:nvSpPr>
        <p:spPr>
          <a:xfrm>
            <a:off x="589656" y="4743450"/>
            <a:ext cx="1703880" cy="7969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Crossover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Mutation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9573556" y="3910207"/>
            <a:ext cx="2743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Eg; mask = [0,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5, 3, 7, 1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P2 = [6, 8, 2, 4]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C1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8,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4]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 C2 = [6,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73" name="Shape 273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280" name="Shape 280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42163" y="447675"/>
            <a:ext cx="296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9221096" y="1687791"/>
            <a:ext cx="2743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 pseudo random set of candidates from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biased towards higher evaluation scores 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830347" y="3910200"/>
            <a:ext cx="2743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random 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 mask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length len(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apply 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mask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XOR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(mask)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two "parent" candidates and sum them to create two "child" candidates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5773307" y="6010275"/>
            <a:ext cx="42315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child has a small chance to mutate in some random way: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grpSp>
        <p:nvGrpSpPr>
          <p:cNvPr id="291" name="Shape 291"/>
          <p:cNvGrpSpPr/>
          <p:nvPr/>
        </p:nvGrpSpPr>
        <p:grpSpPr>
          <a:xfrm>
            <a:off x="1596172" y="2029064"/>
            <a:ext cx="1410900" cy="1959715"/>
            <a:chOff x="519743" y="239"/>
            <a:chExt cx="1410900" cy="1959715"/>
          </a:xfrm>
        </p:grpSpPr>
        <p:sp>
          <p:nvSpPr>
            <p:cNvPr id="292" name="Shape 292"/>
            <p:cNvSpPr/>
            <p:nvPr/>
          </p:nvSpPr>
          <p:spPr>
            <a:xfrm>
              <a:off x="519743" y="238"/>
              <a:ext cx="1410900" cy="78389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42702" y="23198"/>
              <a:ext cx="1364999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init</a:t>
              </a:r>
            </a:p>
          </p:txBody>
        </p:sp>
        <p:sp>
          <p:nvSpPr>
            <p:cNvPr id="294" name="Shape 294"/>
            <p:cNvSpPr/>
            <p:nvPr/>
          </p:nvSpPr>
          <p:spPr>
            <a:xfrm rot="5400000">
              <a:off x="1078203" y="803707"/>
              <a:ext cx="294000" cy="352800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D7D9DC"/>
                </a:gs>
                <a:gs pos="50000">
                  <a:srgbClr val="CDCFD3"/>
                </a:gs>
                <a:gs pos="100000">
                  <a:srgbClr val="C6C9C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1119408" y="833107"/>
              <a:ext cx="211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519743" y="1176054"/>
              <a:ext cx="1410900" cy="783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542702" y="1199012"/>
              <a:ext cx="1364999" cy="73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</p:grpSp>
      <p:grpSp>
        <p:nvGrpSpPr>
          <p:cNvPr id="298" name="Shape 298"/>
          <p:cNvGrpSpPr/>
          <p:nvPr/>
        </p:nvGrpSpPr>
        <p:grpSpPr>
          <a:xfrm>
            <a:off x="599800" y="3064458"/>
            <a:ext cx="3410705" cy="2482335"/>
            <a:chOff x="1514288" y="-126416"/>
            <a:chExt cx="3410705" cy="2482335"/>
          </a:xfrm>
        </p:grpSpPr>
        <p:sp>
          <p:nvSpPr>
            <p:cNvPr id="299" name="Shape 299"/>
            <p:cNvSpPr/>
            <p:nvPr/>
          </p:nvSpPr>
          <p:spPr>
            <a:xfrm>
              <a:off x="2048328" y="-126416"/>
              <a:ext cx="2342700" cy="2342700"/>
            </a:xfrm>
            <a:custGeom>
              <a:pathLst>
                <a:path extrusionOk="0" h="120000" w="120000">
                  <a:moveTo>
                    <a:pt x="91531" y="13329"/>
                  </a:moveTo>
                  <a:lnTo>
                    <a:pt x="91531" y="13329"/>
                  </a:lnTo>
                  <a:cubicBezTo>
                    <a:pt x="116669" y="30313"/>
                    <a:pt x="123839" y="64155"/>
                    <a:pt x="107748" y="89873"/>
                  </a:cubicBezTo>
                  <a:cubicBezTo>
                    <a:pt x="91657" y="115592"/>
                    <a:pt x="58088" y="123945"/>
                    <a:pt x="31820" y="108767"/>
                  </a:cubicBezTo>
                  <a:cubicBezTo>
                    <a:pt x="5553" y="93589"/>
                    <a:pt x="-3973" y="60334"/>
                    <a:pt x="10272" y="33550"/>
                  </a:cubicBezTo>
                  <a:lnTo>
                    <a:pt x="7214" y="31538"/>
                  </a:lnTo>
                  <a:lnTo>
                    <a:pt x="15796" y="30921"/>
                  </a:lnTo>
                  <a:lnTo>
                    <a:pt x="19060" y="39331"/>
                  </a:lnTo>
                  <a:lnTo>
                    <a:pt x="16004" y="37320"/>
                  </a:lnTo>
                  <a:lnTo>
                    <a:pt x="16004" y="37320"/>
                  </a:lnTo>
                  <a:cubicBezTo>
                    <a:pt x="3826" y="60944"/>
                    <a:pt x="12479" y="89968"/>
                    <a:pt x="35605" y="103067"/>
                  </a:cubicBezTo>
                  <a:cubicBezTo>
                    <a:pt x="58730" y="116166"/>
                    <a:pt x="88073" y="108664"/>
                    <a:pt x="102073" y="86072"/>
                  </a:cubicBezTo>
                  <a:cubicBezTo>
                    <a:pt x="116073" y="63481"/>
                    <a:pt x="109732" y="33865"/>
                    <a:pt x="87709" y="18986"/>
                  </a:cubicBezTo>
                  <a:close/>
                </a:path>
              </a:pathLst>
            </a:custGeom>
            <a:solidFill>
              <a:srgbClr val="CDCF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402141" y="611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2442048" y="40517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3289994" y="1538419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3329900" y="1578325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Selection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1514288" y="1538419"/>
              <a:ext cx="1635000" cy="817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3A8B2"/>
                </a:gs>
                <a:gs pos="50000">
                  <a:srgbClr val="969CA6"/>
                </a:gs>
                <a:gs pos="100000">
                  <a:srgbClr val="848C9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 txBox="1"/>
            <p:nvPr/>
          </p:nvSpPr>
          <p:spPr>
            <a:xfrm>
              <a:off x="1554195" y="1578325"/>
              <a:ext cx="15552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rIns="49525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Crossover/Mutation </a:t>
              </a:r>
            </a:p>
          </p:txBody>
        </p:sp>
      </p:grpSp>
      <p:sp>
        <p:nvSpPr>
          <p:cNvPr id="306" name="Shape 306"/>
          <p:cNvSpPr/>
          <p:nvPr/>
        </p:nvSpPr>
        <p:spPr>
          <a:xfrm>
            <a:off x="589656" y="4743450"/>
            <a:ext cx="1704000" cy="79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Crossover &amp;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Mutation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175746" y="34815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  =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08" name="Shape 308"/>
          <p:cNvSpPr/>
          <p:nvPr/>
        </p:nvSpPr>
        <p:spPr>
          <a:xfrm>
            <a:off x="5061880" y="3214875"/>
            <a:ext cx="1169100" cy="233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4280753" y="33387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[18,  5, 56,  1]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280753" y="36149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[42, 1, 35, 12]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4280753" y="39102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[ 3, 27, 83,  7]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271228" y="49198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[..., ..., ..., ...]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242650" y="41388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968885" y="2091446"/>
            <a:ext cx="3184199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Create a population vector,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of randomly initialized "candidate solutions" </a:t>
            </a:r>
          </a:p>
        </p:txBody>
      </p:sp>
      <p:sp>
        <p:nvSpPr>
          <p:cNvPr id="315" name="Shape 315"/>
          <p:cNvSpPr/>
          <p:nvPr/>
        </p:nvSpPr>
        <p:spPr>
          <a:xfrm>
            <a:off x="4874725" y="3281025"/>
            <a:ext cx="1575600" cy="2085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Genetic Algorithms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142163" y="447675"/>
            <a:ext cx="296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run </a:t>
            </a:r>
            <a:r>
              <a:rPr b="1"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through </a:t>
            </a: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   function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store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 how well it does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221096" y="1687791"/>
            <a:ext cx="2743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 pseudo random set of candidates from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biased towards higher evaluation scores 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830347" y="3910200"/>
            <a:ext cx="2743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random bit mask of length len(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apply 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mask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XOR</a:t>
            </a:r>
            <a:r>
              <a:rPr lang="en-U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(mask)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two "parent" candidates and sum them to create two "child" candidates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9573556" y="3915132"/>
            <a:ext cx="2743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Eg; mask = [0,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0,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5, 3, 7, 1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P2 = [6, 8, 2, 4]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 C1 = [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8,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4]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 C2 = [6,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C1 =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8,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